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 id="2147483684" r:id="rId7"/>
    <p:sldMasterId id="2147483696" r:id="rId8"/>
    <p:sldMasterId id="2147483708" r:id="rId9"/>
  </p:sldMasterIdLst>
  <p:notesMasterIdLst>
    <p:notesMasterId r:id="rId26"/>
  </p:notesMasterIdLst>
  <p:handoutMasterIdLst>
    <p:handoutMasterId r:id="rId27"/>
  </p:handoutMasterIdLst>
  <p:sldIdLst>
    <p:sldId id="256" r:id="rId10"/>
    <p:sldId id="257" r:id="rId11"/>
    <p:sldId id="287" r:id="rId12"/>
    <p:sldId id="262" r:id="rId13"/>
    <p:sldId id="264" r:id="rId14"/>
    <p:sldId id="284" r:id="rId15"/>
    <p:sldId id="266" r:id="rId16"/>
    <p:sldId id="273" r:id="rId17"/>
    <p:sldId id="285" r:id="rId18"/>
    <p:sldId id="277" r:id="rId19"/>
    <p:sldId id="278" r:id="rId20"/>
    <p:sldId id="286" r:id="rId21"/>
    <p:sldId id="280" r:id="rId22"/>
    <p:sldId id="272" r:id="rId23"/>
    <p:sldId id="281" r:id="rId24"/>
    <p:sldId id="283" r:id="rId25"/>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B8C1"/>
    <a:srgbClr val="D1E1DE"/>
    <a:srgbClr val="A7C6C0"/>
    <a:srgbClr val="CCDEDB"/>
    <a:srgbClr val="DEC37E"/>
    <a:srgbClr val="5F6867"/>
    <a:srgbClr val="5A6662"/>
    <a:srgbClr val="4F5D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4652" autoAdjust="0"/>
  </p:normalViewPr>
  <p:slideViewPr>
    <p:cSldViewPr snapToGrid="0" snapToObjects="1">
      <p:cViewPr varScale="1">
        <p:scale>
          <a:sx n="105" d="100"/>
          <a:sy n="105" d="100"/>
        </p:scale>
        <p:origin x="102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4284A73A-5E45-804E-9342-83BBAA0A4516}" type="datetimeFigureOut">
              <a:rPr lang="en-US" smtClean="0"/>
              <a:t>10/3/2023</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4A9261A8-58B2-0F4C-9BD8-87651252EBE6}" type="slidenum">
              <a:rPr lang="en-US" smtClean="0"/>
              <a:t>‹nr.›</a:t>
            </a:fld>
            <a:endParaRPr lang="en-US"/>
          </a:p>
        </p:txBody>
      </p:sp>
    </p:spTree>
    <p:extLst>
      <p:ext uri="{BB962C8B-B14F-4D97-AF65-F5344CB8AC3E}">
        <p14:creationId xmlns:p14="http://schemas.microsoft.com/office/powerpoint/2010/main" val="2304862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447EB022-A8FE-B04B-A6A7-D2E7916AC998}" type="datetimeFigureOut">
              <a:rPr lang="en-US" smtClean="0"/>
              <a:t>10/3/2023</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71395FDF-8D62-3B44-AF0A-7AC6A20973FD}" type="slidenum">
              <a:rPr lang="en-US" smtClean="0"/>
              <a:t>‹nr.›</a:t>
            </a:fld>
            <a:endParaRPr lang="en-US"/>
          </a:p>
        </p:txBody>
      </p:sp>
    </p:spTree>
    <p:extLst>
      <p:ext uri="{BB962C8B-B14F-4D97-AF65-F5344CB8AC3E}">
        <p14:creationId xmlns:p14="http://schemas.microsoft.com/office/powerpoint/2010/main" val="39744295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1395FDF-8D62-3B44-AF0A-7AC6A20973FD}" type="slidenum">
              <a:rPr lang="en-US" smtClean="0"/>
              <a:t>16</a:t>
            </a:fld>
            <a:endParaRPr lang="en-US"/>
          </a:p>
        </p:txBody>
      </p:sp>
    </p:spTree>
    <p:extLst>
      <p:ext uri="{BB962C8B-B14F-4D97-AF65-F5344CB8AC3E}">
        <p14:creationId xmlns:p14="http://schemas.microsoft.com/office/powerpoint/2010/main" val="2019539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nl-NL"/>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CC194A2-5A2B-454C-B316-3BCFEACE983A}" type="datetimeFigureOut">
              <a:rPr lang="en-US" smtClean="0"/>
              <a:t>10/3/2023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2BE5442-6AE2-5149-A683-3A0393AB6513}" type="slidenum">
              <a:rPr lang="en-US" smtClean="0"/>
              <a:t>‹nr.›</a:t>
            </a:fld>
            <a:endParaRPr lang="en-US"/>
          </a:p>
        </p:txBody>
      </p:sp>
    </p:spTree>
    <p:extLst>
      <p:ext uri="{BB962C8B-B14F-4D97-AF65-F5344CB8AC3E}">
        <p14:creationId xmlns:p14="http://schemas.microsoft.com/office/powerpoint/2010/main" val="3616224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l-NL"/>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CC194A2-5A2B-454C-B316-3BCFEACE983A}" type="datetimeFigureOut">
              <a:rPr lang="en-US" smtClean="0"/>
              <a:t>10/3/2023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2BE5442-6AE2-5149-A683-3A0393AB6513}" type="slidenum">
              <a:rPr lang="en-US" smtClean="0"/>
              <a:t>‹nr.›</a:t>
            </a:fld>
            <a:endParaRPr lang="en-US"/>
          </a:p>
        </p:txBody>
      </p:sp>
    </p:spTree>
    <p:extLst>
      <p:ext uri="{BB962C8B-B14F-4D97-AF65-F5344CB8AC3E}">
        <p14:creationId xmlns:p14="http://schemas.microsoft.com/office/powerpoint/2010/main" val="86871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nl-N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CC194A2-5A2B-454C-B316-3BCFEACE983A}" type="datetimeFigureOut">
              <a:rPr lang="en-US" smtClean="0"/>
              <a:t>10/3/2023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2BE5442-6AE2-5149-A683-3A0393AB6513}" type="slidenum">
              <a:rPr lang="en-US" smtClean="0"/>
              <a:t>‹nr.›</a:t>
            </a:fld>
            <a:endParaRPr lang="en-US"/>
          </a:p>
        </p:txBody>
      </p:sp>
    </p:spTree>
    <p:extLst>
      <p:ext uri="{BB962C8B-B14F-4D97-AF65-F5344CB8AC3E}">
        <p14:creationId xmlns:p14="http://schemas.microsoft.com/office/powerpoint/2010/main" val="3441577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nl-NL"/>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t>10/3/2023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t>‹nr.›</a:t>
            </a:fld>
            <a:endParaRPr lang="en-US"/>
          </a:p>
        </p:txBody>
      </p:sp>
    </p:spTree>
    <p:extLst>
      <p:ext uri="{BB962C8B-B14F-4D97-AF65-F5344CB8AC3E}">
        <p14:creationId xmlns:p14="http://schemas.microsoft.com/office/powerpoint/2010/main" val="4271719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l-NL"/>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t>10/3/2023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t>‹nr.›</a:t>
            </a:fld>
            <a:endParaRPr lang="en-US"/>
          </a:p>
        </p:txBody>
      </p:sp>
    </p:spTree>
    <p:extLst>
      <p:ext uri="{BB962C8B-B14F-4D97-AF65-F5344CB8AC3E}">
        <p14:creationId xmlns:p14="http://schemas.microsoft.com/office/powerpoint/2010/main" val="764050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t>10/3/2023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t>‹nr.›</a:t>
            </a:fld>
            <a:endParaRPr lang="en-US"/>
          </a:p>
        </p:txBody>
      </p:sp>
    </p:spTree>
    <p:extLst>
      <p:ext uri="{BB962C8B-B14F-4D97-AF65-F5344CB8AC3E}">
        <p14:creationId xmlns:p14="http://schemas.microsoft.com/office/powerpoint/2010/main" val="48355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l-NL"/>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t>10/3/2023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t>‹nr.›</a:t>
            </a:fld>
            <a:endParaRPr lang="en-US"/>
          </a:p>
        </p:txBody>
      </p:sp>
    </p:spTree>
    <p:extLst>
      <p:ext uri="{BB962C8B-B14F-4D97-AF65-F5344CB8AC3E}">
        <p14:creationId xmlns:p14="http://schemas.microsoft.com/office/powerpoint/2010/main" val="3818002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nl-NL"/>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t>10/3/2023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t>‹nr.›</a:t>
            </a:fld>
            <a:endParaRPr lang="en-US"/>
          </a:p>
        </p:txBody>
      </p:sp>
    </p:spTree>
    <p:extLst>
      <p:ext uri="{BB962C8B-B14F-4D97-AF65-F5344CB8AC3E}">
        <p14:creationId xmlns:p14="http://schemas.microsoft.com/office/powerpoint/2010/main" val="2501001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l-NL"/>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t>10/3/2023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t>‹nr.›</a:t>
            </a:fld>
            <a:endParaRPr lang="en-US"/>
          </a:p>
        </p:txBody>
      </p:sp>
    </p:spTree>
    <p:extLst>
      <p:ext uri="{BB962C8B-B14F-4D97-AF65-F5344CB8AC3E}">
        <p14:creationId xmlns:p14="http://schemas.microsoft.com/office/powerpoint/2010/main" val="2156683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t>10/3/2023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t>‹nr.›</a:t>
            </a:fld>
            <a:endParaRPr lang="en-US"/>
          </a:p>
        </p:txBody>
      </p:sp>
    </p:spTree>
    <p:extLst>
      <p:ext uri="{BB962C8B-B14F-4D97-AF65-F5344CB8AC3E}">
        <p14:creationId xmlns:p14="http://schemas.microsoft.com/office/powerpoint/2010/main" val="1180035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t>10/3/2023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t>‹nr.›</a:t>
            </a:fld>
            <a:endParaRPr lang="en-US"/>
          </a:p>
        </p:txBody>
      </p:sp>
    </p:spTree>
    <p:extLst>
      <p:ext uri="{BB962C8B-B14F-4D97-AF65-F5344CB8AC3E}">
        <p14:creationId xmlns:p14="http://schemas.microsoft.com/office/powerpoint/2010/main" val="376771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l-NL"/>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CC194A2-5A2B-454C-B316-3BCFEACE983A}" type="datetimeFigureOut">
              <a:rPr lang="en-US" smtClean="0"/>
              <a:t>10/3/2023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2BE5442-6AE2-5149-A683-3A0393AB6513}" type="slidenum">
              <a:rPr lang="en-US" smtClean="0"/>
              <a:t>‹nr.›</a:t>
            </a:fld>
            <a:endParaRPr lang="en-US"/>
          </a:p>
        </p:txBody>
      </p:sp>
    </p:spTree>
    <p:extLst>
      <p:ext uri="{BB962C8B-B14F-4D97-AF65-F5344CB8AC3E}">
        <p14:creationId xmlns:p14="http://schemas.microsoft.com/office/powerpoint/2010/main" val="1049454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t>10/3/2023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t>‹nr.›</a:t>
            </a:fld>
            <a:endParaRPr lang="en-US"/>
          </a:p>
        </p:txBody>
      </p:sp>
    </p:spTree>
    <p:extLst>
      <p:ext uri="{BB962C8B-B14F-4D97-AF65-F5344CB8AC3E}">
        <p14:creationId xmlns:p14="http://schemas.microsoft.com/office/powerpoint/2010/main" val="2968171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l-NL"/>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t>10/3/2023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t>‹nr.›</a:t>
            </a:fld>
            <a:endParaRPr lang="en-US"/>
          </a:p>
        </p:txBody>
      </p:sp>
    </p:spTree>
    <p:extLst>
      <p:ext uri="{BB962C8B-B14F-4D97-AF65-F5344CB8AC3E}">
        <p14:creationId xmlns:p14="http://schemas.microsoft.com/office/powerpoint/2010/main" val="3572019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nl-N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t>10/3/2023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t>‹nr.›</a:t>
            </a:fld>
            <a:endParaRPr lang="en-US"/>
          </a:p>
        </p:txBody>
      </p:sp>
    </p:spTree>
    <p:extLst>
      <p:ext uri="{BB962C8B-B14F-4D97-AF65-F5344CB8AC3E}">
        <p14:creationId xmlns:p14="http://schemas.microsoft.com/office/powerpoint/2010/main" val="604900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nl-NL"/>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4056110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l-NL"/>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7785004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677417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l-NL"/>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8688075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nl-NL"/>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5974344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l-NL"/>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1610915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227181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CC194A2-5A2B-454C-B316-3BCFEACE983A}" type="datetimeFigureOut">
              <a:rPr lang="en-US" smtClean="0"/>
              <a:t>10/3/2023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2BE5442-6AE2-5149-A683-3A0393AB6513}" type="slidenum">
              <a:rPr lang="en-US" smtClean="0"/>
              <a:t>‹nr.›</a:t>
            </a:fld>
            <a:endParaRPr lang="en-US"/>
          </a:p>
        </p:txBody>
      </p:sp>
    </p:spTree>
    <p:extLst>
      <p:ext uri="{BB962C8B-B14F-4D97-AF65-F5344CB8AC3E}">
        <p14:creationId xmlns:p14="http://schemas.microsoft.com/office/powerpoint/2010/main" val="42395675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9689829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428367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l-NL"/>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7623926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nl-N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4168039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nl-NL"/>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685398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l-NL"/>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2659442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7004034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l-NL"/>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4627457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nl-NL"/>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41220949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l-NL"/>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42577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l-NL"/>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CC194A2-5A2B-454C-B316-3BCFEACE983A}" type="datetimeFigureOut">
              <a:rPr lang="en-US" smtClean="0"/>
              <a:t>10/3/2023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2BE5442-6AE2-5149-A683-3A0393AB6513}" type="slidenum">
              <a:rPr lang="en-US" smtClean="0"/>
              <a:t>‹nr.›</a:t>
            </a:fld>
            <a:endParaRPr lang="en-US"/>
          </a:p>
        </p:txBody>
      </p:sp>
    </p:spTree>
    <p:extLst>
      <p:ext uri="{BB962C8B-B14F-4D97-AF65-F5344CB8AC3E}">
        <p14:creationId xmlns:p14="http://schemas.microsoft.com/office/powerpoint/2010/main" val="14028524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8608431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9565620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40398359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l-NL"/>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0813677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nl-N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41321199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nl-NL"/>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5226041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l-NL"/>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2327431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9970449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l-NL"/>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788866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nl-NL"/>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4110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nl-NL"/>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CC194A2-5A2B-454C-B316-3BCFEACE983A}" type="datetimeFigureOut">
              <a:rPr lang="en-US" smtClean="0"/>
              <a:t>10/3/2023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BE5442-6AE2-5149-A683-3A0393AB6513}" type="slidenum">
              <a:rPr lang="en-US" smtClean="0"/>
              <a:t>‹nr.›</a:t>
            </a:fld>
            <a:endParaRPr lang="en-US"/>
          </a:p>
        </p:txBody>
      </p:sp>
    </p:spTree>
    <p:extLst>
      <p:ext uri="{BB962C8B-B14F-4D97-AF65-F5344CB8AC3E}">
        <p14:creationId xmlns:p14="http://schemas.microsoft.com/office/powerpoint/2010/main" val="19182794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l-NL"/>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8756534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1518108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9443270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8796724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l-NL"/>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4012642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nl-N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4310558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nl-NL"/>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5853927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l-NL"/>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42060438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40854554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l-NL"/>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213018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l-NL"/>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CC194A2-5A2B-454C-B316-3BCFEACE983A}" type="datetimeFigureOut">
              <a:rPr lang="en-US" smtClean="0"/>
              <a:t>10/3/2023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2BE5442-6AE2-5149-A683-3A0393AB6513}" type="slidenum">
              <a:rPr lang="en-US" smtClean="0"/>
              <a:t>‹nr.›</a:t>
            </a:fld>
            <a:endParaRPr lang="en-US"/>
          </a:p>
        </p:txBody>
      </p:sp>
    </p:spTree>
    <p:extLst>
      <p:ext uri="{BB962C8B-B14F-4D97-AF65-F5344CB8AC3E}">
        <p14:creationId xmlns:p14="http://schemas.microsoft.com/office/powerpoint/2010/main" val="29227278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nl-NL"/>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4110430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l-NL"/>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7132127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4319728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2009593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1548978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l-NL"/>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7921353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nl-N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481C83-7AC7-0949-A2DF-54597484A458}" type="datetimeFigureOut">
              <a:rPr lang="en-US" smtClean="0">
                <a:solidFill>
                  <a:prstClr val="black"/>
                </a:solidFill>
              </a:rPr>
              <a:pPr/>
              <a:t>10/3/2023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9A6AF0-5D28-D24D-B3CA-D5A05ADFE4B5}"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928702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CC194A2-5A2B-454C-B316-3BCFEACE983A}" type="datetimeFigureOut">
              <a:rPr lang="en-US" smtClean="0"/>
              <a:t>10/3/2023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2BE5442-6AE2-5149-A683-3A0393AB6513}" type="slidenum">
              <a:rPr lang="en-US" smtClean="0"/>
              <a:t>‹nr.›</a:t>
            </a:fld>
            <a:endParaRPr lang="en-US"/>
          </a:p>
        </p:txBody>
      </p:sp>
    </p:spTree>
    <p:extLst>
      <p:ext uri="{BB962C8B-B14F-4D97-AF65-F5344CB8AC3E}">
        <p14:creationId xmlns:p14="http://schemas.microsoft.com/office/powerpoint/2010/main" val="2863317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CC194A2-5A2B-454C-B316-3BCFEACE983A}" type="datetimeFigureOut">
              <a:rPr lang="en-US" smtClean="0"/>
              <a:t>10/3/2023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2BE5442-6AE2-5149-A683-3A0393AB6513}" type="slidenum">
              <a:rPr lang="en-US" smtClean="0"/>
              <a:t>‹nr.›</a:t>
            </a:fld>
            <a:endParaRPr lang="en-US"/>
          </a:p>
        </p:txBody>
      </p:sp>
    </p:spTree>
    <p:extLst>
      <p:ext uri="{BB962C8B-B14F-4D97-AF65-F5344CB8AC3E}">
        <p14:creationId xmlns:p14="http://schemas.microsoft.com/office/powerpoint/2010/main" val="1784147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CC194A2-5A2B-454C-B316-3BCFEACE983A}" type="datetimeFigureOut">
              <a:rPr lang="en-US" smtClean="0"/>
              <a:t>10/3/2023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2BE5442-6AE2-5149-A683-3A0393AB6513}" type="slidenum">
              <a:rPr lang="en-US" smtClean="0"/>
              <a:t>‹nr.›</a:t>
            </a:fld>
            <a:endParaRPr lang="en-US"/>
          </a:p>
        </p:txBody>
      </p:sp>
    </p:spTree>
    <p:extLst>
      <p:ext uri="{BB962C8B-B14F-4D97-AF65-F5344CB8AC3E}">
        <p14:creationId xmlns:p14="http://schemas.microsoft.com/office/powerpoint/2010/main" val="446724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13">
            <a:extLst>
              <a:ext uri="{28A0092B-C50C-407E-A947-70E740481C1C}">
                <a14:useLocalDpi xmlns:a14="http://schemas.microsoft.com/office/drawing/2010/main" val="0"/>
              </a:ext>
            </a:extLst>
          </a:blip>
          <a:srcRect/>
          <a:stretch/>
        </p:blipFill>
        <p:spPr>
          <a:xfrm>
            <a:off x="0" y="-1"/>
            <a:ext cx="9144000" cy="6858002"/>
          </a:xfrm>
          <a:prstGeom prst="rect">
            <a:avLst/>
          </a:prstGeom>
        </p:spPr>
      </p:pic>
    </p:spTree>
    <p:extLst>
      <p:ext uri="{BB962C8B-B14F-4D97-AF65-F5344CB8AC3E}">
        <p14:creationId xmlns:p14="http://schemas.microsoft.com/office/powerpoint/2010/main" val="3998757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13">
            <a:extLst>
              <a:ext uri="{28A0092B-C50C-407E-A947-70E740481C1C}">
                <a14:useLocalDpi xmlns:a14="http://schemas.microsoft.com/office/drawing/2010/main" val="0"/>
              </a:ext>
            </a:extLst>
          </a:blip>
          <a:srcRect b="2527"/>
          <a:stretch/>
        </p:blipFill>
        <p:spPr>
          <a:xfrm>
            <a:off x="-22400" y="-1"/>
            <a:ext cx="9166400" cy="6858001"/>
          </a:xfrm>
          <a:prstGeom prst="rect">
            <a:avLst/>
          </a:prstGeom>
        </p:spPr>
      </p:pic>
    </p:spTree>
    <p:extLst>
      <p:ext uri="{BB962C8B-B14F-4D97-AF65-F5344CB8AC3E}">
        <p14:creationId xmlns:p14="http://schemas.microsoft.com/office/powerpoint/2010/main" val="3546963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13">
            <a:extLst>
              <a:ext uri="{28A0092B-C50C-407E-A947-70E740481C1C}">
                <a14:useLocalDpi xmlns:a14="http://schemas.microsoft.com/office/drawing/2010/main" val="0"/>
              </a:ext>
            </a:extLst>
          </a:blip>
          <a:srcRect b="2527"/>
          <a:stretch/>
        </p:blipFill>
        <p:spPr>
          <a:xfrm>
            <a:off x="1" y="-1"/>
            <a:ext cx="9166400" cy="6858001"/>
          </a:xfrm>
          <a:prstGeom prst="rect">
            <a:avLst/>
          </a:prstGeom>
        </p:spPr>
      </p:pic>
    </p:spTree>
    <p:extLst>
      <p:ext uri="{BB962C8B-B14F-4D97-AF65-F5344CB8AC3E}">
        <p14:creationId xmlns:p14="http://schemas.microsoft.com/office/powerpoint/2010/main" val="30789090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13">
            <a:extLst>
              <a:ext uri="{28A0092B-C50C-407E-A947-70E740481C1C}">
                <a14:useLocalDpi xmlns:a14="http://schemas.microsoft.com/office/drawing/2010/main" val="0"/>
              </a:ext>
            </a:extLst>
          </a:blip>
          <a:srcRect b="2527"/>
          <a:stretch/>
        </p:blipFill>
        <p:spPr>
          <a:xfrm>
            <a:off x="1" y="-1"/>
            <a:ext cx="9166400" cy="6858001"/>
          </a:xfrm>
          <a:prstGeom prst="rect">
            <a:avLst/>
          </a:prstGeom>
        </p:spPr>
      </p:pic>
    </p:spTree>
    <p:extLst>
      <p:ext uri="{BB962C8B-B14F-4D97-AF65-F5344CB8AC3E}">
        <p14:creationId xmlns:p14="http://schemas.microsoft.com/office/powerpoint/2010/main" val="21152330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13">
            <a:extLst>
              <a:ext uri="{28A0092B-C50C-407E-A947-70E740481C1C}">
                <a14:useLocalDpi xmlns:a14="http://schemas.microsoft.com/office/drawing/2010/main" val="0"/>
              </a:ext>
            </a:extLst>
          </a:blip>
          <a:srcRect b="2527"/>
          <a:stretch/>
        </p:blipFill>
        <p:spPr>
          <a:xfrm>
            <a:off x="1" y="-1"/>
            <a:ext cx="9166400" cy="6858001"/>
          </a:xfrm>
          <a:prstGeom prst="rect">
            <a:avLst/>
          </a:prstGeom>
        </p:spPr>
      </p:pic>
    </p:spTree>
    <p:extLst>
      <p:ext uri="{BB962C8B-B14F-4D97-AF65-F5344CB8AC3E}">
        <p14:creationId xmlns:p14="http://schemas.microsoft.com/office/powerpoint/2010/main" val="24522469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13">
            <a:extLst>
              <a:ext uri="{28A0092B-C50C-407E-A947-70E740481C1C}">
                <a14:useLocalDpi xmlns:a14="http://schemas.microsoft.com/office/drawing/2010/main" val="0"/>
              </a:ext>
            </a:extLst>
          </a:blip>
          <a:srcRect b="2703"/>
          <a:stretch/>
        </p:blipFill>
        <p:spPr>
          <a:xfrm>
            <a:off x="-22400" y="-1"/>
            <a:ext cx="9182946" cy="6858001"/>
          </a:xfrm>
          <a:prstGeom prst="rect">
            <a:avLst/>
          </a:prstGeom>
        </p:spPr>
      </p:pic>
    </p:spTree>
    <p:extLst>
      <p:ext uri="{BB962C8B-B14F-4D97-AF65-F5344CB8AC3E}">
        <p14:creationId xmlns:p14="http://schemas.microsoft.com/office/powerpoint/2010/main" val="29364008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5XkjuQv9xaw" TargetMode="Externa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hyperlink" Target="http://www.stichtinginformatiedierproeven.nl/"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hyperlink" Target="http://www.stichtinginformatiedierproeven.nl/categorie/contact/" TargetMode="External"/><Relationship Id="rId4" Type="http://schemas.openxmlformats.org/officeDocument/2006/relationships/hyperlink" Target="mailto:info@informatiedierproeven.n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TRA4UMaD2H4" TargetMode="Externa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197475"/>
            <a:ext cx="7772400" cy="1470025"/>
          </a:xfrm>
        </p:spPr>
        <p:txBody>
          <a:bodyPr/>
          <a:lstStyle/>
          <a:p>
            <a:pPr algn="l">
              <a:lnSpc>
                <a:spcPct val="80000"/>
              </a:lnSpc>
            </a:pPr>
            <a:r>
              <a:rPr lang="nl-NL" sz="4000" dirty="0">
                <a:solidFill>
                  <a:srgbClr val="A7C6C0"/>
                </a:solidFill>
              </a:rPr>
              <a:t>Dierproeven</a:t>
            </a:r>
            <a:r>
              <a:rPr lang="en-US" sz="4000" dirty="0">
                <a:solidFill>
                  <a:srgbClr val="A7C6C0"/>
                </a:solidFill>
              </a:rPr>
              <a:t>.</a:t>
            </a:r>
            <a:br>
              <a:rPr lang="en-US" sz="4000" dirty="0">
                <a:solidFill>
                  <a:srgbClr val="4F5D59"/>
                </a:solidFill>
              </a:rPr>
            </a:br>
            <a:r>
              <a:rPr lang="en-US" sz="3600" dirty="0">
                <a:solidFill>
                  <a:srgbClr val="5F6867"/>
                </a:solidFill>
              </a:rPr>
              <a:t>Leg </a:t>
            </a:r>
            <a:r>
              <a:rPr lang="nl-NL" sz="3600" dirty="0">
                <a:solidFill>
                  <a:srgbClr val="5F6867"/>
                </a:solidFill>
              </a:rPr>
              <a:t>dat</a:t>
            </a:r>
            <a:r>
              <a:rPr lang="en-US" sz="3600" dirty="0">
                <a:solidFill>
                  <a:srgbClr val="5F6867"/>
                </a:solidFill>
              </a:rPr>
              <a:t> maar </a:t>
            </a:r>
            <a:r>
              <a:rPr lang="nl-NL" sz="3600" dirty="0">
                <a:solidFill>
                  <a:srgbClr val="5F6867"/>
                </a:solidFill>
              </a:rPr>
              <a:t>eens</a:t>
            </a:r>
            <a:r>
              <a:rPr lang="en-US" sz="3600" dirty="0">
                <a:solidFill>
                  <a:srgbClr val="5F6867"/>
                </a:solidFill>
              </a:rPr>
              <a:t> </a:t>
            </a:r>
            <a:r>
              <a:rPr lang="nl-NL" sz="3600" dirty="0">
                <a:solidFill>
                  <a:srgbClr val="5F6867"/>
                </a:solidFill>
              </a:rPr>
              <a:t>uit</a:t>
            </a:r>
            <a:r>
              <a:rPr lang="en-US" sz="3600" dirty="0">
                <a:solidFill>
                  <a:srgbClr val="5F6867"/>
                </a:solidFill>
              </a:rPr>
              <a:t>!</a:t>
            </a:r>
            <a:endParaRPr lang="en-US" sz="4000" dirty="0">
              <a:solidFill>
                <a:srgbClr val="5F6867"/>
              </a:solidFill>
            </a:endParaRPr>
          </a:p>
        </p:txBody>
      </p:sp>
    </p:spTree>
    <p:extLst>
      <p:ext uri="{BB962C8B-B14F-4D97-AF65-F5344CB8AC3E}">
        <p14:creationId xmlns:p14="http://schemas.microsoft.com/office/powerpoint/2010/main" val="2525895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317501" y="2260600"/>
            <a:ext cx="1981199" cy="4322763"/>
          </a:xfrm>
        </p:spPr>
        <p:txBody>
          <a:bodyPr/>
          <a:lstStyle/>
          <a:p>
            <a:pPr>
              <a:lnSpc>
                <a:spcPct val="90000"/>
              </a:lnSpc>
            </a:pPr>
            <a:r>
              <a:rPr lang="en-US" sz="2400" dirty="0">
                <a:solidFill>
                  <a:srgbClr val="ACB8C1"/>
                </a:solidFill>
                <a:latin typeface="55 Helvetica Roman"/>
              </a:rPr>
              <a:t>“</a:t>
            </a:r>
            <a:r>
              <a:rPr lang="nl-NL" sz="2000" dirty="0">
                <a:solidFill>
                  <a:srgbClr val="5A6662"/>
                </a:solidFill>
              </a:rPr>
              <a:t>Het gebruik van  proefdieren in Europa is strenger dan waar ook ter wereld. Nederland biedt proefdieren een nog betere bescherming.</a:t>
            </a:r>
            <a:r>
              <a:rPr lang="nl-NL" sz="2400" dirty="0">
                <a:solidFill>
                  <a:srgbClr val="ACB8C1"/>
                </a:solidFill>
                <a:latin typeface="55 Helvetica Roman"/>
              </a:rPr>
              <a:t>’’</a:t>
            </a:r>
            <a:endParaRPr lang="en-US" sz="4000" dirty="0">
              <a:solidFill>
                <a:srgbClr val="ACB8C1"/>
              </a:solidFill>
              <a:latin typeface="55 Helvetica Roman"/>
            </a:endParaRPr>
          </a:p>
        </p:txBody>
      </p:sp>
      <p:sp>
        <p:nvSpPr>
          <p:cNvPr id="15" name="Title 3"/>
          <p:cNvSpPr>
            <a:spLocks noGrp="1"/>
          </p:cNvSpPr>
          <p:nvPr>
            <p:ph type="title"/>
          </p:nvPr>
        </p:nvSpPr>
        <p:spPr>
          <a:xfrm>
            <a:off x="2755900" y="311297"/>
            <a:ext cx="7035800" cy="574385"/>
          </a:xfrm>
        </p:spPr>
        <p:txBody>
          <a:bodyPr anchor="t"/>
          <a:lstStyle/>
          <a:p>
            <a:r>
              <a:rPr lang="nl-NL" sz="3200" b="0" dirty="0">
                <a:solidFill>
                  <a:schemeClr val="bg1"/>
                </a:solidFill>
              </a:rPr>
              <a:t>wetgeving en controle</a:t>
            </a:r>
          </a:p>
        </p:txBody>
      </p:sp>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l="31875" t="4231" b="6982"/>
          <a:stretch/>
        </p:blipFill>
        <p:spPr>
          <a:xfrm>
            <a:off x="3117407" y="1009649"/>
            <a:ext cx="6036118" cy="5657707"/>
          </a:xfrm>
          <a:prstGeom prst="rect">
            <a:avLst/>
          </a:prstGeom>
        </p:spPr>
      </p:pic>
    </p:spTree>
    <p:extLst>
      <p:ext uri="{BB962C8B-B14F-4D97-AF65-F5344CB8AC3E}">
        <p14:creationId xmlns:p14="http://schemas.microsoft.com/office/powerpoint/2010/main" val="3535430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755900" y="311297"/>
            <a:ext cx="7035800" cy="574385"/>
          </a:xfrm>
        </p:spPr>
        <p:txBody>
          <a:bodyPr anchor="t"/>
          <a:lstStyle/>
          <a:p>
            <a:r>
              <a:rPr lang="nl-NL" sz="3200" b="0" dirty="0">
                <a:solidFill>
                  <a:schemeClr val="bg1"/>
                </a:solidFill>
              </a:rPr>
              <a:t>wetgeving en controle</a:t>
            </a:r>
          </a:p>
        </p:txBody>
      </p:sp>
      <p:sp>
        <p:nvSpPr>
          <p:cNvPr id="6" name="Content Placeholder 4"/>
          <p:cNvSpPr>
            <a:spLocks noGrp="1"/>
          </p:cNvSpPr>
          <p:nvPr>
            <p:ph idx="1"/>
          </p:nvPr>
        </p:nvSpPr>
        <p:spPr>
          <a:xfrm>
            <a:off x="660400" y="1676646"/>
            <a:ext cx="7162800" cy="4469000"/>
          </a:xfrm>
        </p:spPr>
        <p:txBody>
          <a:bodyPr/>
          <a:lstStyle/>
          <a:p>
            <a:pPr marL="0" indent="0">
              <a:buNone/>
            </a:pPr>
            <a:r>
              <a:rPr lang="nl-NL" sz="3600" dirty="0">
                <a:solidFill>
                  <a:srgbClr val="ACB8C1"/>
                </a:solidFill>
              </a:rPr>
              <a:t>Herziene wet op dierproeven</a:t>
            </a:r>
          </a:p>
          <a:p>
            <a:pPr marL="0" indent="0">
              <a:buNone/>
            </a:pPr>
            <a:endParaRPr lang="nl-NL" sz="1800" dirty="0">
              <a:solidFill>
                <a:srgbClr val="5A6662"/>
              </a:solidFill>
            </a:endParaRPr>
          </a:p>
          <a:p>
            <a:pPr marL="0" indent="0">
              <a:buNone/>
            </a:pPr>
            <a:r>
              <a:rPr lang="nl-NL" sz="2000" dirty="0">
                <a:solidFill>
                  <a:srgbClr val="5A6662"/>
                </a:solidFill>
              </a:rPr>
              <a:t>De overheid hanteert strenge regels voor dierproeven. Alleen als het echt niet anders kan, krijg je toestemming voor een dierproef. </a:t>
            </a:r>
          </a:p>
          <a:p>
            <a:pPr marL="0" indent="0">
              <a:buNone/>
            </a:pPr>
            <a:endParaRPr lang="nl-NL" sz="1800" dirty="0">
              <a:solidFill>
                <a:srgbClr val="5A6662"/>
              </a:solidFill>
            </a:endParaRPr>
          </a:p>
          <a:p>
            <a:pPr marL="0" indent="0">
              <a:buNone/>
            </a:pPr>
            <a:r>
              <a:rPr lang="nl-NL" sz="2000" dirty="0">
                <a:solidFill>
                  <a:srgbClr val="5A6662"/>
                </a:solidFill>
              </a:rPr>
              <a:t>Sinds 2014 is de herziene wet op dierproeven van kracht. We volgen hiermee de Europese Richtlijn 2010/63 EU. Nederland had de meeste zaken al voor elkaar, maar moest het aanvragen van vergunningen anders organiseren.  </a:t>
            </a:r>
          </a:p>
          <a:p>
            <a:pPr marL="0" indent="0">
              <a:buNone/>
            </a:pPr>
            <a:endParaRPr lang="nl-NL" sz="1800" dirty="0">
              <a:solidFill>
                <a:srgbClr val="5A6662"/>
              </a:solidFill>
            </a:endParaRPr>
          </a:p>
          <a:p>
            <a:pPr marL="0" indent="0">
              <a:buNone/>
            </a:pPr>
            <a:r>
              <a:rPr lang="nl-NL" sz="2000" dirty="0">
                <a:solidFill>
                  <a:srgbClr val="5A6662"/>
                </a:solidFill>
              </a:rPr>
              <a:t>De regels voor dierproeven zijn in Europa strenger dan waar ook in de wereld. Ons land heeft bepalingen die proefdieren nog uitgebreider beschermen. </a:t>
            </a:r>
          </a:p>
        </p:txBody>
      </p:sp>
    </p:spTree>
    <p:extLst>
      <p:ext uri="{BB962C8B-B14F-4D97-AF65-F5344CB8AC3E}">
        <p14:creationId xmlns:p14="http://schemas.microsoft.com/office/powerpoint/2010/main" val="2739942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755900" y="311297"/>
            <a:ext cx="7035800" cy="574385"/>
          </a:xfrm>
        </p:spPr>
        <p:txBody>
          <a:bodyPr anchor="t"/>
          <a:lstStyle/>
          <a:p>
            <a:r>
              <a:rPr lang="nl-NL" sz="3200" b="0" dirty="0">
                <a:solidFill>
                  <a:schemeClr val="bg1"/>
                </a:solidFill>
              </a:rPr>
              <a:t>wetgeving en controle</a:t>
            </a:r>
          </a:p>
        </p:txBody>
      </p:sp>
      <p:pic>
        <p:nvPicPr>
          <p:cNvPr id="3" name="Afbeelding 2">
            <a:extLst>
              <a:ext uri="{FF2B5EF4-FFF2-40B4-BE49-F238E27FC236}">
                <a16:creationId xmlns:a16="http://schemas.microsoft.com/office/drawing/2014/main" id="{210E3D2A-2BDF-A108-5232-D7F2FD8FB9F5}"/>
              </a:ext>
            </a:extLst>
          </p:cNvPr>
          <p:cNvPicPr>
            <a:picLocks noChangeAspect="1"/>
          </p:cNvPicPr>
          <p:nvPr/>
        </p:nvPicPr>
        <p:blipFill rotWithShape="1">
          <a:blip r:embed="rId2"/>
          <a:srcRect t="12794"/>
          <a:stretch/>
        </p:blipFill>
        <p:spPr>
          <a:xfrm>
            <a:off x="2475731" y="1051158"/>
            <a:ext cx="4457492" cy="5495545"/>
          </a:xfrm>
          <a:prstGeom prst="rect">
            <a:avLst/>
          </a:prstGeom>
        </p:spPr>
      </p:pic>
    </p:spTree>
    <p:extLst>
      <p:ext uri="{BB962C8B-B14F-4D97-AF65-F5344CB8AC3E}">
        <p14:creationId xmlns:p14="http://schemas.microsoft.com/office/powerpoint/2010/main" val="1052238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755900" y="311297"/>
            <a:ext cx="7035800" cy="574385"/>
          </a:xfrm>
        </p:spPr>
        <p:txBody>
          <a:bodyPr anchor="t"/>
          <a:lstStyle/>
          <a:p>
            <a:r>
              <a:rPr lang="nl-NL" sz="3200" b="0" dirty="0">
                <a:solidFill>
                  <a:schemeClr val="bg1"/>
                </a:solidFill>
              </a:rPr>
              <a:t>wetgeving en controle</a:t>
            </a:r>
          </a:p>
        </p:txBody>
      </p:sp>
      <p:sp>
        <p:nvSpPr>
          <p:cNvPr id="6" name="Content Placeholder 4"/>
          <p:cNvSpPr>
            <a:spLocks noGrp="1"/>
          </p:cNvSpPr>
          <p:nvPr>
            <p:ph idx="1"/>
          </p:nvPr>
        </p:nvSpPr>
        <p:spPr>
          <a:xfrm>
            <a:off x="660400" y="1621228"/>
            <a:ext cx="7162800" cy="4354700"/>
          </a:xfrm>
        </p:spPr>
        <p:txBody>
          <a:bodyPr/>
          <a:lstStyle/>
          <a:p>
            <a:pPr marL="0" indent="0">
              <a:buNone/>
            </a:pPr>
            <a:r>
              <a:rPr lang="nl-NL" sz="3600" dirty="0">
                <a:solidFill>
                  <a:srgbClr val="ACB8C1"/>
                </a:solidFill>
              </a:rPr>
              <a:t>Naast regels ook plichten</a:t>
            </a:r>
          </a:p>
          <a:p>
            <a:pPr marL="0" indent="0">
              <a:buNone/>
            </a:pPr>
            <a:endParaRPr lang="nl-NL" sz="1800" dirty="0">
              <a:solidFill>
                <a:srgbClr val="5A6662"/>
              </a:solidFill>
            </a:endParaRPr>
          </a:p>
          <a:p>
            <a:pPr marL="0" indent="0">
              <a:buNone/>
            </a:pPr>
            <a:r>
              <a:rPr lang="nl-NL" sz="2000" dirty="0">
                <a:solidFill>
                  <a:srgbClr val="5A6662"/>
                </a:solidFill>
              </a:rPr>
              <a:t>De overheid stelt strenge regels aan dierproeven, maar stelt deze proeven zelf ook verplicht. Testen op dieren zijn vaak niet te vermijden om het veilig gebruik van medicijnen, voedingsmiddelen en chemische stoffen enigszins te waarborgen. </a:t>
            </a:r>
          </a:p>
          <a:p>
            <a:pPr marL="0" indent="0">
              <a:buNone/>
            </a:pPr>
            <a:endParaRPr lang="nl-NL" sz="2000" dirty="0">
              <a:solidFill>
                <a:srgbClr val="5A6662"/>
              </a:solidFill>
            </a:endParaRPr>
          </a:p>
          <a:p>
            <a:pPr marL="0" indent="0">
              <a:buNone/>
            </a:pPr>
            <a:r>
              <a:rPr lang="nl-NL" sz="2000" dirty="0">
                <a:solidFill>
                  <a:srgbClr val="5A6662"/>
                </a:solidFill>
              </a:rPr>
              <a:t>Dierproeven voor cosmetica (inclusief producten voor persoonlijke verzorging) zijn verboden.</a:t>
            </a:r>
          </a:p>
          <a:p>
            <a:pPr marL="0" indent="0">
              <a:buNone/>
            </a:pPr>
            <a:endParaRPr lang="nl-NL" sz="2000" dirty="0">
              <a:solidFill>
                <a:srgbClr val="5A6662"/>
              </a:solidFill>
            </a:endParaRPr>
          </a:p>
          <a:p>
            <a:pPr marL="0" indent="0">
              <a:buNone/>
            </a:pPr>
            <a:r>
              <a:rPr lang="nl-NL" sz="2000" dirty="0">
                <a:solidFill>
                  <a:srgbClr val="5A6662"/>
                </a:solidFill>
              </a:rPr>
              <a:t>De Code Openheid Dierproeven bevordert de dialoog over dierproeven tussen wetenschappers en samenleving. </a:t>
            </a:r>
          </a:p>
        </p:txBody>
      </p:sp>
    </p:spTree>
    <p:extLst>
      <p:ext uri="{BB962C8B-B14F-4D97-AF65-F5344CB8AC3E}">
        <p14:creationId xmlns:p14="http://schemas.microsoft.com/office/powerpoint/2010/main" val="3901881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317501" y="2260600"/>
            <a:ext cx="2185554" cy="4322763"/>
          </a:xfrm>
        </p:spPr>
        <p:txBody>
          <a:bodyPr/>
          <a:lstStyle/>
          <a:p>
            <a:pPr>
              <a:lnSpc>
                <a:spcPct val="90000"/>
              </a:lnSpc>
            </a:pPr>
            <a:r>
              <a:rPr lang="nl-NL" sz="2400" dirty="0">
                <a:solidFill>
                  <a:srgbClr val="A7C6C0"/>
                </a:solidFill>
                <a:latin typeface="55 Helvetica Roman"/>
              </a:rPr>
              <a:t>“</a:t>
            </a:r>
            <a:r>
              <a:rPr lang="nl-NL" sz="2000" dirty="0">
                <a:solidFill>
                  <a:srgbClr val="5A6662"/>
                </a:solidFill>
              </a:rPr>
              <a:t>Bij dierproeven is altijd een heel team betrokken. Wetenschappers werken nauw samen met dierenverzorgers en dierenartsen.</a:t>
            </a:r>
            <a:r>
              <a:rPr lang="nl-NL" sz="2400" dirty="0">
                <a:solidFill>
                  <a:srgbClr val="A7C6C0"/>
                </a:solidFill>
                <a:latin typeface="55 Helvetica Roman"/>
              </a:rPr>
              <a:t>’’</a:t>
            </a:r>
            <a:endParaRPr lang="nl-NL" sz="2400" dirty="0">
              <a:solidFill>
                <a:srgbClr val="A7C6C0"/>
              </a:solidFill>
              <a:latin typeface="55 Helvetica Roman"/>
              <a:cs typeface="55 Helvetica Roman"/>
            </a:endParaRPr>
          </a:p>
        </p:txBody>
      </p:sp>
      <p:sp>
        <p:nvSpPr>
          <p:cNvPr id="15" name="Title 3"/>
          <p:cNvSpPr>
            <a:spLocks noGrp="1"/>
          </p:cNvSpPr>
          <p:nvPr>
            <p:ph type="title"/>
          </p:nvPr>
        </p:nvSpPr>
        <p:spPr>
          <a:xfrm>
            <a:off x="2755900" y="311297"/>
            <a:ext cx="7035800" cy="574385"/>
          </a:xfrm>
        </p:spPr>
        <p:txBody>
          <a:bodyPr anchor="t"/>
          <a:lstStyle/>
          <a:p>
            <a:r>
              <a:rPr lang="nl-NL" sz="3200" b="0" dirty="0">
                <a:solidFill>
                  <a:schemeClr val="bg1"/>
                </a:solidFill>
              </a:rPr>
              <a:t>de mens achter de dierproef</a:t>
            </a:r>
          </a:p>
        </p:txBody>
      </p:sp>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l="12431" t="3751" r="19062" b="6562"/>
          <a:stretch/>
        </p:blipFill>
        <p:spPr>
          <a:xfrm>
            <a:off x="2879725" y="1004883"/>
            <a:ext cx="6264275" cy="5686428"/>
          </a:xfrm>
          <a:prstGeom prst="rect">
            <a:avLst/>
          </a:prstGeom>
        </p:spPr>
      </p:pic>
    </p:spTree>
    <p:extLst>
      <p:ext uri="{BB962C8B-B14F-4D97-AF65-F5344CB8AC3E}">
        <p14:creationId xmlns:p14="http://schemas.microsoft.com/office/powerpoint/2010/main" val="2213595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60400" y="1787482"/>
            <a:ext cx="7162800" cy="4411850"/>
          </a:xfrm>
        </p:spPr>
        <p:txBody>
          <a:bodyPr/>
          <a:lstStyle/>
          <a:p>
            <a:pPr marL="0" indent="0">
              <a:buNone/>
            </a:pPr>
            <a:r>
              <a:rPr lang="nl-NL" sz="3600" dirty="0">
                <a:solidFill>
                  <a:srgbClr val="A7C6C0"/>
                </a:solidFill>
              </a:rPr>
              <a:t>Wie doen dierproeven?</a:t>
            </a:r>
          </a:p>
          <a:p>
            <a:pPr marL="0" indent="0">
              <a:buNone/>
            </a:pPr>
            <a:endParaRPr lang="nl-NL" dirty="0">
              <a:solidFill>
                <a:srgbClr val="5A6662"/>
              </a:solidFill>
            </a:endParaRPr>
          </a:p>
          <a:p>
            <a:pPr marL="0" indent="0">
              <a:buNone/>
            </a:pPr>
            <a:r>
              <a:rPr lang="nl-NL" sz="2000" dirty="0">
                <a:solidFill>
                  <a:srgbClr val="5A6662"/>
                </a:solidFill>
              </a:rPr>
              <a:t>Dierproeven worden uitgevoerd door onderzoekers uit wetenschap en industrie, docenten en studenten in academisch, hoger en middelbaar onderwijs. Wil je weten hoe mensen met proefdieren werken? Kijk dan naar het filmpje </a:t>
            </a:r>
            <a:r>
              <a:rPr lang="nl-NL" sz="2000" i="1" dirty="0">
                <a:solidFill>
                  <a:srgbClr val="5A6662"/>
                </a:solidFill>
                <a:hlinkClick r:id="rId2"/>
              </a:rPr>
              <a:t>De mens achter de dierproef</a:t>
            </a:r>
            <a:r>
              <a:rPr lang="nl-NL" sz="2000" dirty="0">
                <a:solidFill>
                  <a:srgbClr val="5A6662"/>
                </a:solidFill>
              </a:rPr>
              <a:t>. </a:t>
            </a:r>
          </a:p>
        </p:txBody>
      </p:sp>
      <p:sp>
        <p:nvSpPr>
          <p:cNvPr id="6" name="Title 3"/>
          <p:cNvSpPr>
            <a:spLocks noGrp="1"/>
          </p:cNvSpPr>
          <p:nvPr>
            <p:ph type="title"/>
          </p:nvPr>
        </p:nvSpPr>
        <p:spPr>
          <a:xfrm>
            <a:off x="2755900" y="311297"/>
            <a:ext cx="6388100" cy="574385"/>
          </a:xfrm>
        </p:spPr>
        <p:txBody>
          <a:bodyPr anchor="t"/>
          <a:lstStyle/>
          <a:p>
            <a:r>
              <a:rPr lang="nl-NL" sz="3200" b="0" dirty="0">
                <a:solidFill>
                  <a:schemeClr val="bg1"/>
                </a:solidFill>
              </a:rPr>
              <a:t>de mens achter de dierproef</a:t>
            </a:r>
          </a:p>
        </p:txBody>
      </p:sp>
    </p:spTree>
    <p:extLst>
      <p:ext uri="{BB962C8B-B14F-4D97-AF65-F5344CB8AC3E}">
        <p14:creationId xmlns:p14="http://schemas.microsoft.com/office/powerpoint/2010/main" val="3801327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60400" y="2046100"/>
            <a:ext cx="7778750" cy="3916550"/>
          </a:xfrm>
        </p:spPr>
        <p:txBody>
          <a:bodyPr/>
          <a:lstStyle/>
          <a:p>
            <a:pPr marL="0" indent="0">
              <a:buNone/>
            </a:pPr>
            <a:r>
              <a:rPr lang="nl-NL" sz="2000" dirty="0">
                <a:solidFill>
                  <a:srgbClr val="5A6662"/>
                </a:solidFill>
              </a:rPr>
              <a:t>Heb je vragen? </a:t>
            </a:r>
          </a:p>
          <a:p>
            <a:r>
              <a:rPr lang="nl-NL" sz="2000" dirty="0">
                <a:solidFill>
                  <a:srgbClr val="5A6662"/>
                </a:solidFill>
              </a:rPr>
              <a:t>Check dan de veelgestelde vragen op onze website: </a:t>
            </a:r>
            <a:r>
              <a:rPr lang="nl-NL" sz="2000" dirty="0">
                <a:solidFill>
                  <a:srgbClr val="5A6662"/>
                </a:solidFill>
                <a:hlinkClick r:id="rId3"/>
              </a:rPr>
              <a:t>www.stichtinginformatiedierproeven.nl</a:t>
            </a:r>
            <a:r>
              <a:rPr lang="nl-NL" sz="2000" dirty="0">
                <a:solidFill>
                  <a:srgbClr val="5A6662"/>
                </a:solidFill>
              </a:rPr>
              <a:t> </a:t>
            </a:r>
          </a:p>
          <a:p>
            <a:pPr marL="0" indent="0">
              <a:buNone/>
            </a:pPr>
            <a:endParaRPr lang="nl-NL" sz="2000" dirty="0">
              <a:solidFill>
                <a:srgbClr val="5A6662"/>
              </a:solidFill>
            </a:endParaRPr>
          </a:p>
          <a:p>
            <a:pPr marL="0" indent="0">
              <a:buNone/>
            </a:pPr>
            <a:r>
              <a:rPr lang="nl-NL" sz="2000" dirty="0">
                <a:solidFill>
                  <a:srgbClr val="5A6662"/>
                </a:solidFill>
              </a:rPr>
              <a:t>Wil je contact opnemen?</a:t>
            </a:r>
          </a:p>
          <a:p>
            <a:r>
              <a:rPr lang="nl-NL" sz="2000" dirty="0">
                <a:solidFill>
                  <a:srgbClr val="5A6662"/>
                </a:solidFill>
              </a:rPr>
              <a:t>Stuur ons een mail via </a:t>
            </a:r>
            <a:r>
              <a:rPr lang="nl-NL" sz="2000" dirty="0">
                <a:solidFill>
                  <a:srgbClr val="5A6662"/>
                </a:solidFill>
                <a:hlinkClick r:id="rId4"/>
              </a:rPr>
              <a:t>info@informatiedierproeven.nl</a:t>
            </a:r>
            <a:r>
              <a:rPr lang="nl-NL" sz="2000" dirty="0">
                <a:solidFill>
                  <a:srgbClr val="5A6662"/>
                </a:solidFill>
              </a:rPr>
              <a:t> </a:t>
            </a:r>
            <a:r>
              <a:rPr lang="nl-NL" sz="2000" dirty="0">
                <a:solidFill>
                  <a:srgbClr val="5A6662"/>
                </a:solidFill>
                <a:hlinkClick r:id="rId5"/>
              </a:rPr>
              <a:t>  </a:t>
            </a:r>
            <a:endParaRPr lang="nl-NL" sz="2000" dirty="0">
              <a:solidFill>
                <a:srgbClr val="5A6662"/>
              </a:solidFill>
            </a:endParaRPr>
          </a:p>
        </p:txBody>
      </p:sp>
      <p:sp>
        <p:nvSpPr>
          <p:cNvPr id="6" name="Title 3"/>
          <p:cNvSpPr>
            <a:spLocks noGrp="1"/>
          </p:cNvSpPr>
          <p:nvPr>
            <p:ph type="title"/>
          </p:nvPr>
        </p:nvSpPr>
        <p:spPr>
          <a:xfrm>
            <a:off x="2755900" y="311297"/>
            <a:ext cx="6388100" cy="574385"/>
          </a:xfrm>
        </p:spPr>
        <p:txBody>
          <a:bodyPr anchor="t"/>
          <a:lstStyle/>
          <a:p>
            <a:r>
              <a:rPr lang="nl-NL" sz="3200" b="0" dirty="0">
                <a:solidFill>
                  <a:schemeClr val="bg1"/>
                </a:solidFill>
              </a:rPr>
              <a:t>vragen</a:t>
            </a:r>
          </a:p>
        </p:txBody>
      </p:sp>
    </p:spTree>
    <p:extLst>
      <p:ext uri="{BB962C8B-B14F-4D97-AF65-F5344CB8AC3E}">
        <p14:creationId xmlns:p14="http://schemas.microsoft.com/office/powerpoint/2010/main" val="2030443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69372" y="1639457"/>
            <a:ext cx="6299200" cy="4648200"/>
          </a:xfrm>
        </p:spPr>
        <p:txBody>
          <a:bodyPr/>
          <a:lstStyle/>
          <a:p>
            <a:pPr marL="0" indent="0">
              <a:buNone/>
            </a:pPr>
            <a:r>
              <a:rPr lang="nl-NL" sz="3600" dirty="0">
                <a:solidFill>
                  <a:srgbClr val="A7C6C0"/>
                </a:solidFill>
              </a:rPr>
              <a:t>Inhoud</a:t>
            </a:r>
          </a:p>
          <a:p>
            <a:pPr marL="0" indent="0">
              <a:buNone/>
            </a:pPr>
            <a:endParaRPr lang="nl-NL" dirty="0">
              <a:solidFill>
                <a:srgbClr val="5A6662"/>
              </a:solidFill>
            </a:endParaRPr>
          </a:p>
          <a:p>
            <a:pPr>
              <a:buFontTx/>
              <a:buChar char="-"/>
            </a:pPr>
            <a:r>
              <a:rPr lang="nl-NL" sz="2400" dirty="0">
                <a:solidFill>
                  <a:srgbClr val="5A6662"/>
                </a:solidFill>
              </a:rPr>
              <a:t>dierproeven en alternatieven</a:t>
            </a:r>
          </a:p>
          <a:p>
            <a:pPr>
              <a:buFontTx/>
              <a:buChar char="-"/>
            </a:pPr>
            <a:r>
              <a:rPr lang="nl-NL" sz="2400" dirty="0">
                <a:solidFill>
                  <a:srgbClr val="5A6662"/>
                </a:solidFill>
              </a:rPr>
              <a:t>proefdieren</a:t>
            </a:r>
          </a:p>
          <a:p>
            <a:pPr>
              <a:buFontTx/>
              <a:buChar char="-"/>
            </a:pPr>
            <a:r>
              <a:rPr lang="nl-NL" sz="2400" dirty="0">
                <a:solidFill>
                  <a:srgbClr val="5A6662"/>
                </a:solidFill>
              </a:rPr>
              <a:t>wetgeving en controle</a:t>
            </a:r>
          </a:p>
          <a:p>
            <a:pPr>
              <a:buFontTx/>
              <a:buChar char="-"/>
            </a:pPr>
            <a:r>
              <a:rPr lang="nl-NL" sz="2400" dirty="0">
                <a:solidFill>
                  <a:srgbClr val="5A6662"/>
                </a:solidFill>
              </a:rPr>
              <a:t>de mens achter de dierproef</a:t>
            </a:r>
          </a:p>
          <a:p>
            <a:pPr>
              <a:buFontTx/>
              <a:buChar char="-"/>
            </a:pPr>
            <a:r>
              <a:rPr lang="nl-NL" sz="2400" dirty="0">
                <a:solidFill>
                  <a:srgbClr val="5A6662"/>
                </a:solidFill>
              </a:rPr>
              <a:t>vragen</a:t>
            </a:r>
          </a:p>
          <a:p>
            <a:pPr marL="0" indent="0">
              <a:buNone/>
            </a:pPr>
            <a:endParaRPr lang="nl-NL" sz="2400" dirty="0">
              <a:solidFill>
                <a:srgbClr val="5A6662"/>
              </a:solidFill>
            </a:endParaRPr>
          </a:p>
        </p:txBody>
      </p:sp>
    </p:spTree>
    <p:extLst>
      <p:ext uri="{BB962C8B-B14F-4D97-AF65-F5344CB8AC3E}">
        <p14:creationId xmlns:p14="http://schemas.microsoft.com/office/powerpoint/2010/main" val="992063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317501" y="2260600"/>
            <a:ext cx="1981199" cy="4322763"/>
          </a:xfrm>
        </p:spPr>
        <p:txBody>
          <a:bodyPr/>
          <a:lstStyle/>
          <a:p>
            <a:pPr>
              <a:lnSpc>
                <a:spcPct val="90000"/>
              </a:lnSpc>
            </a:pPr>
            <a:r>
              <a:rPr lang="nl-NL" sz="2400" b="1" dirty="0">
                <a:solidFill>
                  <a:srgbClr val="A7C6C0"/>
                </a:solidFill>
                <a:latin typeface="55 Helvetica Roman"/>
                <a:cs typeface="55 Helvetica Roman"/>
              </a:rPr>
              <a:t>“</a:t>
            </a:r>
            <a:r>
              <a:rPr lang="nl-NL" sz="2000" dirty="0">
                <a:solidFill>
                  <a:srgbClr val="5A6662"/>
                </a:solidFill>
              </a:rPr>
              <a:t>Een wereld zónder dierproeven. Dat zou mooi zijn. Maar is het ook haalbaar?</a:t>
            </a:r>
            <a:r>
              <a:rPr lang="nl-NL" sz="2400" b="1" dirty="0">
                <a:solidFill>
                  <a:srgbClr val="A7C6C0"/>
                </a:solidFill>
                <a:latin typeface="55 Helvetica Roman"/>
              </a:rPr>
              <a:t>’’</a:t>
            </a:r>
            <a:endParaRPr lang="nl-NL" sz="4000" b="1" dirty="0">
              <a:solidFill>
                <a:srgbClr val="A7C6C0"/>
              </a:solidFill>
              <a:latin typeface="55 Helvetica Roman"/>
            </a:endParaRPr>
          </a:p>
        </p:txBody>
      </p:sp>
      <p:sp>
        <p:nvSpPr>
          <p:cNvPr id="15" name="Title 3"/>
          <p:cNvSpPr>
            <a:spLocks noGrp="1"/>
          </p:cNvSpPr>
          <p:nvPr>
            <p:ph type="title"/>
          </p:nvPr>
        </p:nvSpPr>
        <p:spPr>
          <a:xfrm>
            <a:off x="2755900" y="311297"/>
            <a:ext cx="6388100" cy="574385"/>
          </a:xfrm>
        </p:spPr>
        <p:txBody>
          <a:bodyPr anchor="t"/>
          <a:lstStyle/>
          <a:p>
            <a:r>
              <a:rPr lang="nl-NL" sz="3200" b="0" dirty="0">
                <a:solidFill>
                  <a:schemeClr val="bg1"/>
                </a:solidFill>
              </a:rPr>
              <a:t>dierproeven en alternatieven</a:t>
            </a:r>
          </a:p>
        </p:txBody>
      </p:sp>
      <p:pic>
        <p:nvPicPr>
          <p:cNvPr id="2" name="Picture 1" descr="shutterstock_173890682.jpg"/>
          <p:cNvPicPr>
            <a:picLocks noChangeAspect="1"/>
          </p:cNvPicPr>
          <p:nvPr/>
        </p:nvPicPr>
        <p:blipFill rotWithShape="1">
          <a:blip r:embed="rId2" cstate="print">
            <a:extLst>
              <a:ext uri="{28A0092B-C50C-407E-A947-70E740481C1C}">
                <a14:useLocalDpi xmlns:a14="http://schemas.microsoft.com/office/drawing/2010/main" val="0"/>
              </a:ext>
            </a:extLst>
          </a:blip>
          <a:srcRect l="11198" t="40" r="15381" b="3600"/>
          <a:stretch/>
        </p:blipFill>
        <p:spPr>
          <a:xfrm>
            <a:off x="2427475" y="980728"/>
            <a:ext cx="6716525" cy="5877272"/>
          </a:xfrm>
          <a:prstGeom prst="rect">
            <a:avLst/>
          </a:prstGeom>
        </p:spPr>
      </p:pic>
    </p:spTree>
    <p:extLst>
      <p:ext uri="{BB962C8B-B14F-4D97-AF65-F5344CB8AC3E}">
        <p14:creationId xmlns:p14="http://schemas.microsoft.com/office/powerpoint/2010/main" val="12743689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46125" y="2046100"/>
            <a:ext cx="7162800" cy="4278500"/>
          </a:xfrm>
        </p:spPr>
        <p:txBody>
          <a:bodyPr/>
          <a:lstStyle/>
          <a:p>
            <a:pPr marL="0" indent="0">
              <a:buNone/>
            </a:pPr>
            <a:r>
              <a:rPr lang="nl-NL" sz="3600" dirty="0">
                <a:solidFill>
                  <a:srgbClr val="A7C6C0"/>
                </a:solidFill>
              </a:rPr>
              <a:t>Wat is een dierproef?</a:t>
            </a:r>
          </a:p>
          <a:p>
            <a:pPr marL="0" indent="0">
              <a:buNone/>
            </a:pPr>
            <a:endParaRPr lang="nl-NL" sz="2000" dirty="0">
              <a:solidFill>
                <a:srgbClr val="5A6662"/>
              </a:solidFill>
            </a:endParaRPr>
          </a:p>
          <a:p>
            <a:pPr marL="0" indent="0">
              <a:buNone/>
            </a:pPr>
            <a:r>
              <a:rPr lang="nl-NL" sz="2000" dirty="0">
                <a:solidFill>
                  <a:srgbClr val="5A6662"/>
                </a:solidFill>
              </a:rPr>
              <a:t>Een dierproef is een proef op levende gewervelde dieren die hierbij pijn, ziekte, stress of alleen-zijn ervaren.</a:t>
            </a:r>
          </a:p>
          <a:p>
            <a:pPr marL="0" indent="0">
              <a:buNone/>
            </a:pPr>
            <a:endParaRPr lang="nl-NL" sz="2000" dirty="0">
              <a:solidFill>
                <a:srgbClr val="5A6662"/>
              </a:solidFill>
            </a:endParaRPr>
          </a:p>
          <a:p>
            <a:pPr marL="0" indent="0">
              <a:buNone/>
            </a:pPr>
            <a:r>
              <a:rPr lang="nl-NL" sz="2000" dirty="0">
                <a:solidFill>
                  <a:srgbClr val="5A6662"/>
                </a:solidFill>
              </a:rPr>
              <a:t>Onderzoekers moeten dit ongerief zo veel mogelijk tegengaan.  </a:t>
            </a:r>
          </a:p>
          <a:p>
            <a:pPr marL="0" indent="0">
              <a:buNone/>
            </a:pPr>
            <a:endParaRPr lang="nl-NL" sz="2000" dirty="0">
              <a:solidFill>
                <a:srgbClr val="5A6662"/>
              </a:solidFill>
            </a:endParaRPr>
          </a:p>
          <a:p>
            <a:pPr marL="0" indent="0">
              <a:buNone/>
            </a:pPr>
            <a:endParaRPr lang="nl-NL" sz="2000" dirty="0">
              <a:solidFill>
                <a:srgbClr val="5A6662"/>
              </a:solidFill>
            </a:endParaRPr>
          </a:p>
        </p:txBody>
      </p:sp>
      <p:sp>
        <p:nvSpPr>
          <p:cNvPr id="6" name="Title 3"/>
          <p:cNvSpPr>
            <a:spLocks noGrp="1"/>
          </p:cNvSpPr>
          <p:nvPr>
            <p:ph type="title"/>
          </p:nvPr>
        </p:nvSpPr>
        <p:spPr>
          <a:xfrm>
            <a:off x="2755900" y="311297"/>
            <a:ext cx="6388100" cy="574385"/>
          </a:xfrm>
        </p:spPr>
        <p:txBody>
          <a:bodyPr anchor="t"/>
          <a:lstStyle/>
          <a:p>
            <a:r>
              <a:rPr lang="nl-NL" sz="3200" b="0" dirty="0">
                <a:solidFill>
                  <a:schemeClr val="bg1"/>
                </a:solidFill>
              </a:rPr>
              <a:t>dierproeven en alternatieven</a:t>
            </a:r>
          </a:p>
        </p:txBody>
      </p:sp>
    </p:spTree>
    <p:extLst>
      <p:ext uri="{BB962C8B-B14F-4D97-AF65-F5344CB8AC3E}">
        <p14:creationId xmlns:p14="http://schemas.microsoft.com/office/powerpoint/2010/main" val="3019735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60400" y="1559366"/>
            <a:ext cx="7162800" cy="3643500"/>
          </a:xfrm>
        </p:spPr>
        <p:txBody>
          <a:bodyPr/>
          <a:lstStyle/>
          <a:p>
            <a:pPr marL="0" indent="0">
              <a:buNone/>
            </a:pPr>
            <a:r>
              <a:rPr lang="nl-NL" sz="3600" dirty="0">
                <a:solidFill>
                  <a:srgbClr val="A7C6C0"/>
                </a:solidFill>
              </a:rPr>
              <a:t>Waarom doen we dierproeven?</a:t>
            </a:r>
          </a:p>
        </p:txBody>
      </p:sp>
      <p:sp>
        <p:nvSpPr>
          <p:cNvPr id="6" name="Title 3"/>
          <p:cNvSpPr>
            <a:spLocks noGrp="1"/>
          </p:cNvSpPr>
          <p:nvPr>
            <p:ph type="title"/>
          </p:nvPr>
        </p:nvSpPr>
        <p:spPr>
          <a:xfrm>
            <a:off x="2755900" y="311297"/>
            <a:ext cx="6388100" cy="574385"/>
          </a:xfrm>
        </p:spPr>
        <p:txBody>
          <a:bodyPr anchor="t"/>
          <a:lstStyle/>
          <a:p>
            <a:r>
              <a:rPr lang="nl-NL" sz="3200" b="0" dirty="0">
                <a:solidFill>
                  <a:schemeClr val="bg1"/>
                </a:solidFill>
              </a:rPr>
              <a:t>dierproeven en alternatieven</a:t>
            </a:r>
          </a:p>
        </p:txBody>
      </p:sp>
      <p:sp>
        <p:nvSpPr>
          <p:cNvPr id="2" name="Tekstvak 1"/>
          <p:cNvSpPr txBox="1"/>
          <p:nvPr/>
        </p:nvSpPr>
        <p:spPr>
          <a:xfrm>
            <a:off x="800099" y="5899150"/>
            <a:ext cx="7620001" cy="369332"/>
          </a:xfrm>
          <a:prstGeom prst="rect">
            <a:avLst/>
          </a:prstGeom>
          <a:noFill/>
        </p:spPr>
        <p:txBody>
          <a:bodyPr wrap="square" rtlCol="0">
            <a:spAutoFit/>
          </a:bodyPr>
          <a:lstStyle/>
          <a:p>
            <a:r>
              <a:rPr lang="nl-NL" dirty="0">
                <a:solidFill>
                  <a:srgbClr val="5A6662"/>
                </a:solidFill>
              </a:rPr>
              <a:t>In de film </a:t>
            </a:r>
            <a:r>
              <a:rPr lang="nl-NL" i="1" dirty="0">
                <a:solidFill>
                  <a:srgbClr val="5A6662"/>
                </a:solidFill>
                <a:hlinkClick r:id="rId2"/>
              </a:rPr>
              <a:t>Dierproeven doe je niet zomaar </a:t>
            </a:r>
            <a:r>
              <a:rPr lang="nl-NL" dirty="0">
                <a:solidFill>
                  <a:srgbClr val="5A6662"/>
                </a:solidFill>
              </a:rPr>
              <a:t>zie je de redenen voor dierproeven. </a:t>
            </a:r>
          </a:p>
        </p:txBody>
      </p:sp>
      <p:pic>
        <p:nvPicPr>
          <p:cNvPr id="4" name="Afbeelding 3">
            <a:extLst>
              <a:ext uri="{FF2B5EF4-FFF2-40B4-BE49-F238E27FC236}">
                <a16:creationId xmlns:a16="http://schemas.microsoft.com/office/drawing/2014/main" id="{BBBACD72-B1AD-30C4-B3A0-2975D95957CC}"/>
              </a:ext>
            </a:extLst>
          </p:cNvPr>
          <p:cNvPicPr>
            <a:picLocks noChangeAspect="1"/>
          </p:cNvPicPr>
          <p:nvPr/>
        </p:nvPicPr>
        <p:blipFill rotWithShape="1">
          <a:blip r:embed="rId3"/>
          <a:srcRect t="15027" b="18132"/>
          <a:stretch/>
        </p:blipFill>
        <p:spPr>
          <a:xfrm>
            <a:off x="1551649" y="2377439"/>
            <a:ext cx="4885727" cy="3262235"/>
          </a:xfrm>
          <a:prstGeom prst="rect">
            <a:avLst/>
          </a:prstGeom>
        </p:spPr>
      </p:pic>
    </p:spTree>
    <p:extLst>
      <p:ext uri="{BB962C8B-B14F-4D97-AF65-F5344CB8AC3E}">
        <p14:creationId xmlns:p14="http://schemas.microsoft.com/office/powerpoint/2010/main" val="2381929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60400" y="1713591"/>
            <a:ext cx="7162800" cy="4183250"/>
          </a:xfrm>
        </p:spPr>
        <p:txBody>
          <a:bodyPr/>
          <a:lstStyle/>
          <a:p>
            <a:pPr marL="0" indent="0">
              <a:buNone/>
            </a:pPr>
            <a:r>
              <a:rPr lang="nl-NL" sz="3600" dirty="0">
                <a:solidFill>
                  <a:srgbClr val="A7C6C0"/>
                </a:solidFill>
              </a:rPr>
              <a:t>Wat leveren dierproeven ons op?</a:t>
            </a:r>
          </a:p>
          <a:p>
            <a:pPr marL="0" indent="0">
              <a:buNone/>
            </a:pPr>
            <a:endParaRPr lang="nl-NL" sz="2000" dirty="0">
              <a:solidFill>
                <a:srgbClr val="5A6662"/>
              </a:solidFill>
            </a:endParaRPr>
          </a:p>
          <a:p>
            <a:pPr>
              <a:buFont typeface="Wingdings" panose="05000000000000000000" pitchFamily="2" charset="2"/>
              <a:buChar char="§"/>
            </a:pPr>
            <a:r>
              <a:rPr lang="nl-NL" sz="2000" dirty="0">
                <a:solidFill>
                  <a:srgbClr val="5A6662"/>
                </a:solidFill>
              </a:rPr>
              <a:t>Wetenschap: inzicht hoe het lichaam van mens en dier precies werkt. </a:t>
            </a:r>
          </a:p>
          <a:p>
            <a:pPr>
              <a:buFont typeface="Wingdings" panose="05000000000000000000" pitchFamily="2" charset="2"/>
              <a:buChar char="Ø"/>
            </a:pPr>
            <a:endParaRPr lang="nl-NL" sz="2000" dirty="0">
              <a:solidFill>
                <a:srgbClr val="5A6662"/>
              </a:solidFill>
            </a:endParaRPr>
          </a:p>
          <a:p>
            <a:pPr>
              <a:buFont typeface="Wingdings" panose="05000000000000000000" pitchFamily="2" charset="2"/>
              <a:buChar char="§"/>
            </a:pPr>
            <a:r>
              <a:rPr lang="nl-NL" sz="2000" dirty="0">
                <a:solidFill>
                  <a:srgbClr val="5A6662"/>
                </a:solidFill>
              </a:rPr>
              <a:t>Toegepast onderzoek: ontwikkeling van producten en behandelingen voor mensen en dieren, inzicht in de veiligheid van medicijnen, voedingsmiddelen en chemische stoffen.</a:t>
            </a:r>
          </a:p>
          <a:p>
            <a:pPr>
              <a:buFont typeface="Wingdings" panose="05000000000000000000" pitchFamily="2" charset="2"/>
              <a:buChar char="Ø"/>
            </a:pPr>
            <a:endParaRPr lang="nl-NL" sz="2000" dirty="0">
              <a:solidFill>
                <a:srgbClr val="5A6662"/>
              </a:solidFill>
            </a:endParaRPr>
          </a:p>
          <a:p>
            <a:pPr>
              <a:buFont typeface="Wingdings" panose="05000000000000000000" pitchFamily="2" charset="2"/>
              <a:buChar char="§"/>
            </a:pPr>
            <a:r>
              <a:rPr lang="nl-NL" sz="2000" dirty="0">
                <a:solidFill>
                  <a:srgbClr val="5A6662"/>
                </a:solidFill>
              </a:rPr>
              <a:t>Onderwijs: kennis van en ervaring met de behandeling en verzorging van (proef)dieren.</a:t>
            </a:r>
          </a:p>
        </p:txBody>
      </p:sp>
      <p:sp>
        <p:nvSpPr>
          <p:cNvPr id="6" name="Title 3"/>
          <p:cNvSpPr>
            <a:spLocks noGrp="1"/>
          </p:cNvSpPr>
          <p:nvPr>
            <p:ph type="title"/>
          </p:nvPr>
        </p:nvSpPr>
        <p:spPr>
          <a:xfrm>
            <a:off x="2755900" y="311297"/>
            <a:ext cx="6388100" cy="574385"/>
          </a:xfrm>
        </p:spPr>
        <p:txBody>
          <a:bodyPr anchor="t"/>
          <a:lstStyle/>
          <a:p>
            <a:r>
              <a:rPr lang="nl-NL" sz="3200" b="0" dirty="0">
                <a:solidFill>
                  <a:schemeClr val="bg1"/>
                </a:solidFill>
              </a:rPr>
              <a:t>dierproeven en alternatieven</a:t>
            </a:r>
          </a:p>
        </p:txBody>
      </p:sp>
    </p:spTree>
    <p:extLst>
      <p:ext uri="{BB962C8B-B14F-4D97-AF65-F5344CB8AC3E}">
        <p14:creationId xmlns:p14="http://schemas.microsoft.com/office/powerpoint/2010/main" val="2879563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60400" y="1743075"/>
            <a:ext cx="8045450" cy="4476750"/>
          </a:xfrm>
        </p:spPr>
        <p:txBody>
          <a:bodyPr/>
          <a:lstStyle/>
          <a:p>
            <a:pPr marL="0" indent="0">
              <a:buNone/>
            </a:pPr>
            <a:r>
              <a:rPr lang="nl-NL" sz="3600" dirty="0">
                <a:solidFill>
                  <a:srgbClr val="A7C6C0"/>
                </a:solidFill>
              </a:rPr>
              <a:t>Nederlands beleid: 3 V’s</a:t>
            </a:r>
          </a:p>
          <a:p>
            <a:pPr marL="0" indent="0">
              <a:buNone/>
            </a:pPr>
            <a:endParaRPr lang="nl-NL" sz="3600" dirty="0">
              <a:solidFill>
                <a:srgbClr val="A7C6C0"/>
              </a:solidFill>
            </a:endParaRPr>
          </a:p>
          <a:p>
            <a:pPr marL="0" indent="0">
              <a:buNone/>
            </a:pPr>
            <a:endParaRPr lang="nl-NL" dirty="0">
              <a:solidFill>
                <a:srgbClr val="5A6662"/>
              </a:solidFill>
            </a:endParaRPr>
          </a:p>
          <a:p>
            <a:pPr marL="0" indent="0">
              <a:buNone/>
            </a:pPr>
            <a:endParaRPr lang="nl-NL" sz="2000" dirty="0">
              <a:solidFill>
                <a:srgbClr val="5A6662"/>
              </a:solidFill>
            </a:endParaRPr>
          </a:p>
        </p:txBody>
      </p:sp>
      <p:sp>
        <p:nvSpPr>
          <p:cNvPr id="6" name="Title 3"/>
          <p:cNvSpPr>
            <a:spLocks noGrp="1"/>
          </p:cNvSpPr>
          <p:nvPr>
            <p:ph type="title"/>
          </p:nvPr>
        </p:nvSpPr>
        <p:spPr>
          <a:xfrm>
            <a:off x="2755900" y="311297"/>
            <a:ext cx="6388100" cy="574385"/>
          </a:xfrm>
        </p:spPr>
        <p:txBody>
          <a:bodyPr anchor="t"/>
          <a:lstStyle/>
          <a:p>
            <a:r>
              <a:rPr lang="nl-NL" sz="3200" b="0" dirty="0">
                <a:solidFill>
                  <a:schemeClr val="bg1"/>
                </a:solidFill>
              </a:rPr>
              <a:t>dierproeven en alternatieven</a:t>
            </a:r>
          </a:p>
        </p:txBody>
      </p:sp>
      <p:sp>
        <p:nvSpPr>
          <p:cNvPr id="7" name="Tekstvak 6"/>
          <p:cNvSpPr txBox="1"/>
          <p:nvPr/>
        </p:nvSpPr>
        <p:spPr>
          <a:xfrm>
            <a:off x="1393825" y="3327817"/>
            <a:ext cx="1949450" cy="2492990"/>
          </a:xfrm>
          <a:prstGeom prst="rect">
            <a:avLst/>
          </a:prstGeom>
          <a:noFill/>
        </p:spPr>
        <p:txBody>
          <a:bodyPr wrap="square" rtlCol="0">
            <a:spAutoFit/>
          </a:bodyPr>
          <a:lstStyle/>
          <a:p>
            <a:pPr algn="ctr"/>
            <a:r>
              <a:rPr lang="nl-NL" sz="2800" b="1" dirty="0">
                <a:solidFill>
                  <a:schemeClr val="bg1"/>
                </a:solidFill>
              </a:rPr>
              <a:t>V</a:t>
            </a:r>
            <a:r>
              <a:rPr lang="nl-NL" sz="2400" dirty="0">
                <a:solidFill>
                  <a:schemeClr val="bg1"/>
                </a:solidFill>
              </a:rPr>
              <a:t>ervanging</a:t>
            </a:r>
          </a:p>
          <a:p>
            <a:pPr algn="ctr"/>
            <a:endParaRPr lang="nl-NL" sz="2400" dirty="0">
              <a:solidFill>
                <a:schemeClr val="bg1"/>
              </a:solidFill>
            </a:endParaRPr>
          </a:p>
          <a:p>
            <a:pPr algn="ctr"/>
            <a:r>
              <a:rPr lang="nl-NL" sz="2800" b="1" dirty="0">
                <a:solidFill>
                  <a:schemeClr val="bg1"/>
                </a:solidFill>
              </a:rPr>
              <a:t>V</a:t>
            </a:r>
            <a:r>
              <a:rPr lang="nl-NL" sz="2400" dirty="0">
                <a:solidFill>
                  <a:schemeClr val="bg1"/>
                </a:solidFill>
              </a:rPr>
              <a:t>ermindering</a:t>
            </a:r>
          </a:p>
          <a:p>
            <a:pPr algn="ctr"/>
            <a:endParaRPr lang="nl-NL" sz="2400" dirty="0">
              <a:solidFill>
                <a:schemeClr val="bg1"/>
              </a:solidFill>
            </a:endParaRPr>
          </a:p>
          <a:p>
            <a:pPr algn="ctr"/>
            <a:r>
              <a:rPr lang="nl-NL" sz="2800" b="1" dirty="0">
                <a:solidFill>
                  <a:schemeClr val="bg1"/>
                </a:solidFill>
              </a:rPr>
              <a:t>V</a:t>
            </a:r>
            <a:r>
              <a:rPr lang="nl-NL" sz="2400" dirty="0">
                <a:solidFill>
                  <a:schemeClr val="bg1"/>
                </a:solidFill>
              </a:rPr>
              <a:t>erfijning</a:t>
            </a:r>
            <a:br>
              <a:rPr lang="nl-NL" sz="2400" dirty="0">
                <a:solidFill>
                  <a:schemeClr val="bg1"/>
                </a:solidFill>
              </a:rPr>
            </a:br>
            <a:endParaRPr lang="nl-NL" sz="2400" dirty="0">
              <a:solidFill>
                <a:schemeClr val="bg1"/>
              </a:solidFill>
            </a:endParaRPr>
          </a:p>
        </p:txBody>
      </p:sp>
      <p:sp>
        <p:nvSpPr>
          <p:cNvPr id="8" name="Text Placeholder 9"/>
          <p:cNvSpPr>
            <a:spLocks noGrp="1"/>
          </p:cNvSpPr>
          <p:nvPr>
            <p:ph type="body" sz="half" idx="2"/>
          </p:nvPr>
        </p:nvSpPr>
        <p:spPr>
          <a:xfrm>
            <a:off x="4572000" y="2679700"/>
            <a:ext cx="3962401" cy="3903663"/>
          </a:xfrm>
        </p:spPr>
        <p:txBody>
          <a:bodyPr/>
          <a:lstStyle/>
          <a:p>
            <a:pPr>
              <a:lnSpc>
                <a:spcPct val="90000"/>
              </a:lnSpc>
            </a:pPr>
            <a:r>
              <a:rPr lang="nl-NL" sz="1800" dirty="0">
                <a:solidFill>
                  <a:srgbClr val="5A6662"/>
                </a:solidFill>
              </a:rPr>
              <a:t>Vervanging </a:t>
            </a:r>
          </a:p>
          <a:p>
            <a:pPr marL="285750" indent="-285750">
              <a:lnSpc>
                <a:spcPct val="90000"/>
              </a:lnSpc>
              <a:buFont typeface="Wingdings" panose="05000000000000000000" pitchFamily="2" charset="2"/>
              <a:buChar char="§"/>
            </a:pPr>
            <a:r>
              <a:rPr lang="nl-NL" sz="1800" dirty="0">
                <a:solidFill>
                  <a:srgbClr val="5A6662"/>
                </a:solidFill>
              </a:rPr>
              <a:t>dierproef vervangen door alternatief. Bijvoorbeeld: slachthuismateriaal of kunstrat. </a:t>
            </a:r>
          </a:p>
          <a:p>
            <a:pPr>
              <a:lnSpc>
                <a:spcPct val="90000"/>
              </a:lnSpc>
            </a:pPr>
            <a:r>
              <a:rPr lang="nl-NL" sz="1800" dirty="0">
                <a:solidFill>
                  <a:srgbClr val="5A6662"/>
                </a:solidFill>
              </a:rPr>
              <a:t>Vermindering</a:t>
            </a:r>
          </a:p>
          <a:p>
            <a:pPr marL="285750" indent="-285750">
              <a:lnSpc>
                <a:spcPct val="90000"/>
              </a:lnSpc>
              <a:buFont typeface="Wingdings" panose="05000000000000000000" pitchFamily="2" charset="2"/>
              <a:buChar char="§"/>
            </a:pPr>
            <a:r>
              <a:rPr lang="nl-NL" sz="1800" dirty="0">
                <a:solidFill>
                  <a:srgbClr val="5A6662"/>
                </a:solidFill>
              </a:rPr>
              <a:t>aantal proefdieren beperken. Bijvoorbeeld: tumor volgen met MRI-scan.</a:t>
            </a:r>
          </a:p>
          <a:p>
            <a:pPr>
              <a:lnSpc>
                <a:spcPct val="90000"/>
              </a:lnSpc>
            </a:pPr>
            <a:r>
              <a:rPr lang="nl-NL" sz="1800" dirty="0">
                <a:solidFill>
                  <a:srgbClr val="5A6662"/>
                </a:solidFill>
              </a:rPr>
              <a:t>Verfijning</a:t>
            </a:r>
          </a:p>
          <a:p>
            <a:pPr marL="285750" indent="-285750">
              <a:lnSpc>
                <a:spcPct val="90000"/>
              </a:lnSpc>
              <a:buFont typeface="Wingdings" panose="05000000000000000000" pitchFamily="2" charset="2"/>
              <a:buChar char="§"/>
            </a:pPr>
            <a:r>
              <a:rPr lang="nl-NL" sz="1800" dirty="0">
                <a:solidFill>
                  <a:srgbClr val="5A6662"/>
                </a:solidFill>
              </a:rPr>
              <a:t>ongerief voor proefdier terugdringen. Bijvoorbeeld: pijnbestrijding en kooiverrijking.</a:t>
            </a:r>
          </a:p>
          <a:p>
            <a:pPr>
              <a:lnSpc>
                <a:spcPct val="90000"/>
              </a:lnSpc>
            </a:pPr>
            <a:endParaRPr lang="nl-NL" sz="1800" dirty="0">
              <a:solidFill>
                <a:srgbClr val="5A6662"/>
              </a:solidFill>
            </a:endParaRPr>
          </a:p>
        </p:txBody>
      </p:sp>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l="17193" r="-9625"/>
          <a:stretch/>
        </p:blipFill>
        <p:spPr>
          <a:xfrm>
            <a:off x="727812" y="2679700"/>
            <a:ext cx="3281476" cy="2889209"/>
          </a:xfrm>
          <a:prstGeom prst="rect">
            <a:avLst/>
          </a:prstGeom>
        </p:spPr>
      </p:pic>
    </p:spTree>
    <p:extLst>
      <p:ext uri="{BB962C8B-B14F-4D97-AF65-F5344CB8AC3E}">
        <p14:creationId xmlns:p14="http://schemas.microsoft.com/office/powerpoint/2010/main" val="672033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l="4267" t="3334" r="3130" b="4003"/>
          <a:stretch/>
        </p:blipFill>
        <p:spPr>
          <a:xfrm>
            <a:off x="2952750" y="996013"/>
            <a:ext cx="6210300" cy="5652531"/>
          </a:xfrm>
          <a:prstGeom prst="rect">
            <a:avLst/>
          </a:prstGeom>
        </p:spPr>
      </p:pic>
      <p:sp>
        <p:nvSpPr>
          <p:cNvPr id="10" name="Text Placeholder 9"/>
          <p:cNvSpPr>
            <a:spLocks noGrp="1"/>
          </p:cNvSpPr>
          <p:nvPr>
            <p:ph type="body" sz="half" idx="2"/>
          </p:nvPr>
        </p:nvSpPr>
        <p:spPr>
          <a:xfrm>
            <a:off x="317501" y="2260600"/>
            <a:ext cx="2074717" cy="4322763"/>
          </a:xfrm>
        </p:spPr>
        <p:txBody>
          <a:bodyPr/>
          <a:lstStyle/>
          <a:p>
            <a:pPr>
              <a:lnSpc>
                <a:spcPct val="90000"/>
              </a:lnSpc>
            </a:pPr>
            <a:r>
              <a:rPr lang="en-US" sz="2800" b="1" dirty="0">
                <a:solidFill>
                  <a:srgbClr val="DEC37E"/>
                </a:solidFill>
                <a:latin typeface="55 Helvetica Roman"/>
              </a:rPr>
              <a:t>“</a:t>
            </a:r>
            <a:r>
              <a:rPr lang="nl-NL" sz="2000" dirty="0">
                <a:solidFill>
                  <a:srgbClr val="5A6662"/>
                </a:solidFill>
              </a:rPr>
              <a:t>De meeste proefdieren zijn speciaal gefokt bij erkende bedrijven die hiervoor een vergunning hebben van de overheid.</a:t>
            </a:r>
            <a:r>
              <a:rPr lang="nl-NL" sz="2800" b="1" dirty="0">
                <a:solidFill>
                  <a:srgbClr val="DEC37E"/>
                </a:solidFill>
                <a:latin typeface="55 Helvetica Roman"/>
              </a:rPr>
              <a:t>’’</a:t>
            </a:r>
            <a:endParaRPr lang="en-US" sz="4000" b="1" dirty="0">
              <a:solidFill>
                <a:srgbClr val="DEC37E"/>
              </a:solidFill>
              <a:latin typeface="55 Helvetica Roman"/>
            </a:endParaRPr>
          </a:p>
        </p:txBody>
      </p:sp>
      <p:sp>
        <p:nvSpPr>
          <p:cNvPr id="15" name="Title 3"/>
          <p:cNvSpPr>
            <a:spLocks noGrp="1"/>
          </p:cNvSpPr>
          <p:nvPr>
            <p:ph type="title"/>
          </p:nvPr>
        </p:nvSpPr>
        <p:spPr>
          <a:xfrm>
            <a:off x="2755900" y="311297"/>
            <a:ext cx="7035800" cy="574385"/>
          </a:xfrm>
        </p:spPr>
        <p:txBody>
          <a:bodyPr anchor="t"/>
          <a:lstStyle/>
          <a:p>
            <a:r>
              <a:rPr lang="nl-NL" sz="3200" b="0" dirty="0">
                <a:solidFill>
                  <a:schemeClr val="bg1"/>
                </a:solidFill>
              </a:rPr>
              <a:t>proefdieren</a:t>
            </a:r>
          </a:p>
        </p:txBody>
      </p:sp>
    </p:spTree>
    <p:extLst>
      <p:ext uri="{BB962C8B-B14F-4D97-AF65-F5344CB8AC3E}">
        <p14:creationId xmlns:p14="http://schemas.microsoft.com/office/powerpoint/2010/main" val="2186464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60399" y="2046099"/>
            <a:ext cx="7521575" cy="4440425"/>
          </a:xfrm>
        </p:spPr>
        <p:txBody>
          <a:bodyPr/>
          <a:lstStyle/>
          <a:p>
            <a:pPr marL="0" indent="0">
              <a:buNone/>
            </a:pPr>
            <a:r>
              <a:rPr lang="nl-NL" sz="3600" dirty="0">
                <a:solidFill>
                  <a:srgbClr val="DEC37E"/>
                </a:solidFill>
              </a:rPr>
              <a:t>Sinds 1978 registratie van dierproeven</a:t>
            </a:r>
          </a:p>
          <a:p>
            <a:pPr marL="0" indent="0">
              <a:buNone/>
            </a:pPr>
            <a:endParaRPr lang="nl-NL" sz="3600" dirty="0">
              <a:solidFill>
                <a:srgbClr val="DEC37E"/>
              </a:solidFill>
            </a:endParaRPr>
          </a:p>
          <a:p>
            <a:pPr marL="0" indent="0">
              <a:buNone/>
            </a:pPr>
            <a:endParaRPr lang="nl-NL" dirty="0">
              <a:solidFill>
                <a:srgbClr val="5A6662"/>
              </a:solidFill>
            </a:endParaRPr>
          </a:p>
        </p:txBody>
      </p:sp>
      <p:sp>
        <p:nvSpPr>
          <p:cNvPr id="3" name="Title 3"/>
          <p:cNvSpPr>
            <a:spLocks noGrp="1"/>
          </p:cNvSpPr>
          <p:nvPr>
            <p:ph type="title"/>
          </p:nvPr>
        </p:nvSpPr>
        <p:spPr>
          <a:xfrm>
            <a:off x="2755900" y="311297"/>
            <a:ext cx="7035800" cy="574385"/>
          </a:xfrm>
        </p:spPr>
        <p:txBody>
          <a:bodyPr anchor="t"/>
          <a:lstStyle/>
          <a:p>
            <a:pPr algn="l"/>
            <a:r>
              <a:rPr lang="nl-NL" sz="3200" b="0" dirty="0">
                <a:solidFill>
                  <a:schemeClr val="bg1"/>
                </a:solidFill>
              </a:rPr>
              <a:t>proefdieren</a:t>
            </a:r>
          </a:p>
        </p:txBody>
      </p:sp>
      <p:pic>
        <p:nvPicPr>
          <p:cNvPr id="4" name="Afbeelding 3">
            <a:extLst>
              <a:ext uri="{FF2B5EF4-FFF2-40B4-BE49-F238E27FC236}">
                <a16:creationId xmlns:a16="http://schemas.microsoft.com/office/drawing/2014/main" id="{D8E3EF7D-431B-8295-74B0-71D37C61F48B}"/>
              </a:ext>
            </a:extLst>
          </p:cNvPr>
          <p:cNvPicPr>
            <a:picLocks noChangeAspect="1"/>
          </p:cNvPicPr>
          <p:nvPr/>
        </p:nvPicPr>
        <p:blipFill>
          <a:blip r:embed="rId2"/>
          <a:stretch>
            <a:fillRect/>
          </a:stretch>
        </p:blipFill>
        <p:spPr>
          <a:xfrm>
            <a:off x="66675" y="2719387"/>
            <a:ext cx="9010650" cy="2790825"/>
          </a:xfrm>
          <a:prstGeom prst="rect">
            <a:avLst/>
          </a:prstGeom>
        </p:spPr>
      </p:pic>
    </p:spTree>
    <p:extLst>
      <p:ext uri="{BB962C8B-B14F-4D97-AF65-F5344CB8AC3E}">
        <p14:creationId xmlns:p14="http://schemas.microsoft.com/office/powerpoint/2010/main" val="3402430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B2C0691978C04588A7E5FCFF6DE847" ma:contentTypeVersion="0" ma:contentTypeDescription="Een nieuw document maken." ma:contentTypeScope="" ma:versionID="1ecab6fb95131e52080fc51ad37ecf8c">
  <xsd:schema xmlns:xsd="http://www.w3.org/2001/XMLSchema" xmlns:xs="http://www.w3.org/2001/XMLSchema" xmlns:p="http://schemas.microsoft.com/office/2006/metadata/properties" targetNamespace="http://schemas.microsoft.com/office/2006/metadata/properties" ma:root="true" ma:fieldsID="a17e5968c79d9fe2fc9f8835eee23f5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2FB7ED-034E-4296-9620-239C0ADD81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3BEE625-CB65-40F7-9F16-B81259CB7BE7}">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690D3501-D14D-42E5-B7E6-7CA9539172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1098</TotalTime>
  <Words>545</Words>
  <Application>Microsoft Office PowerPoint</Application>
  <PresentationFormat>Diavoorstelling (4:3)</PresentationFormat>
  <Paragraphs>77</Paragraphs>
  <Slides>16</Slides>
  <Notes>1</Notes>
  <HiddenSlides>0</HiddenSlides>
  <MMClips>0</MMClips>
  <ScaleCrop>false</ScaleCrop>
  <HeadingPairs>
    <vt:vector size="6" baseType="variant">
      <vt:variant>
        <vt:lpstr>Gebruikte lettertypen</vt:lpstr>
      </vt:variant>
      <vt:variant>
        <vt:i4>4</vt:i4>
      </vt:variant>
      <vt:variant>
        <vt:lpstr>Thema</vt:lpstr>
      </vt:variant>
      <vt:variant>
        <vt:i4>6</vt:i4>
      </vt:variant>
      <vt:variant>
        <vt:lpstr>Diatitels</vt:lpstr>
      </vt:variant>
      <vt:variant>
        <vt:i4>16</vt:i4>
      </vt:variant>
    </vt:vector>
  </HeadingPairs>
  <TitlesOfParts>
    <vt:vector size="26" baseType="lpstr">
      <vt:lpstr>55 Helvetica Roman</vt:lpstr>
      <vt:lpstr>Arial</vt:lpstr>
      <vt:lpstr>Calibri</vt:lpstr>
      <vt:lpstr>Wingdings</vt:lpstr>
      <vt:lpstr>Office Theme</vt:lpstr>
      <vt:lpstr>Custom Design</vt:lpstr>
      <vt:lpstr>1_Custom Design</vt:lpstr>
      <vt:lpstr>2_Custom Design</vt:lpstr>
      <vt:lpstr>3_Custom Design</vt:lpstr>
      <vt:lpstr>4_Custom Design</vt:lpstr>
      <vt:lpstr>Dierproeven. Leg dat maar eens uit!</vt:lpstr>
      <vt:lpstr>PowerPoint-presentatie</vt:lpstr>
      <vt:lpstr>dierproeven en alternatieven</vt:lpstr>
      <vt:lpstr>dierproeven en alternatieven</vt:lpstr>
      <vt:lpstr>dierproeven en alternatieven</vt:lpstr>
      <vt:lpstr>dierproeven en alternatieven</vt:lpstr>
      <vt:lpstr>dierproeven en alternatieven</vt:lpstr>
      <vt:lpstr>proefdieren</vt:lpstr>
      <vt:lpstr>proefdieren</vt:lpstr>
      <vt:lpstr>wetgeving en controle</vt:lpstr>
      <vt:lpstr>wetgeving en controle</vt:lpstr>
      <vt:lpstr>wetgeving en controle</vt:lpstr>
      <vt:lpstr>wetgeving en controle</vt:lpstr>
      <vt:lpstr>de mens achter de dierproef</vt:lpstr>
      <vt:lpstr>de mens achter de dierproef</vt:lpstr>
      <vt:lpstr>vragen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Melanie Kant | Van Luyken</cp:lastModifiedBy>
  <cp:revision>105</cp:revision>
  <dcterms:created xsi:type="dcterms:W3CDTF">2016-05-30T09:08:37Z</dcterms:created>
  <dcterms:modified xsi:type="dcterms:W3CDTF">2023-10-03T13:30:18Z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0x01010060B2C0691978C04588A7E5FCFF6DE847</vt:lpwstr>
  </property>
</Properties>
</file>